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Roboto Medium"/>
      <p:regular r:id="rId16"/>
    </p:embeddedFont>
    <p:embeddedFont>
      <p:font typeface="Roboto Medium"/>
      <p:regular r:id="rId17"/>
    </p:embeddedFont>
    <p:embeddedFont>
      <p:font typeface="Roboto Medium"/>
      <p:regular r:id="rId18"/>
    </p:embeddedFont>
    <p:embeddedFont>
      <p:font typeface="Roboto Medium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471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0489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end-to-end data analysis project demonstrates advanced capabilities in examining comprehensive customer transaction data and deriving strategic retail insights. It showcases a robust methodology, detailed in the project doc, leveraging Python, PostgreSQL, and Power BI to transform raw data into actionable intelligence and highlights a strong command of modern data analytics techniques.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799981"/>
            <a:ext cx="1971437" cy="426244"/>
          </a:xfrm>
          <a:prstGeom prst="roundRect">
            <a:avLst>
              <a:gd name="adj" fmla="val 17880"/>
            </a:avLst>
          </a:prstGeom>
          <a:solidFill>
            <a:srgbClr val="0F163E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867966"/>
            <a:ext cx="169926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316950"/>
            <a:ext cx="61592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Complete Data Lifecycle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3658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document details the methodological approach taken across the entire data lifecycle.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346847"/>
            <a:ext cx="1134070" cy="13608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54674" y="35736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54674" y="4064079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for data transformation and preparation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707731"/>
            <a:ext cx="1134070" cy="136088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54674" y="4934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Storage &amp; Querying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2154674" y="542496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PostgreSQL for robust database management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068616"/>
            <a:ext cx="1134070" cy="13608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54674" y="6295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2154674" y="678584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Power BI dashboards to showcase insights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8424" y="572333"/>
            <a:ext cx="1239322" cy="406241"/>
          </a:xfrm>
          <a:prstGeom prst="roundRect">
            <a:avLst>
              <a:gd name="adj" fmla="val 17215"/>
            </a:avLst>
          </a:prstGeom>
          <a:noFill/>
          <a:ln w="7620">
            <a:solidFill>
              <a:srgbClr val="5A6ED8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60822" y="642342"/>
            <a:ext cx="974527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5A6E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 STACK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28424" y="1061799"/>
            <a:ext cx="5203269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Tools &amp; Technologies</a:t>
            </a:r>
            <a:endParaRPr lang="en-US" sz="4050" dirty="0"/>
          </a:p>
        </p:txBody>
      </p:sp>
      <p:sp>
        <p:nvSpPr>
          <p:cNvPr id="5" name="Shape 3"/>
          <p:cNvSpPr/>
          <p:nvPr/>
        </p:nvSpPr>
        <p:spPr>
          <a:xfrm>
            <a:off x="728424" y="2024301"/>
            <a:ext cx="6482715" cy="2712601"/>
          </a:xfrm>
          <a:prstGeom prst="roundRect">
            <a:avLst>
              <a:gd name="adj" fmla="val 322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944166" y="2240042"/>
            <a:ext cx="624364" cy="624364"/>
          </a:xfrm>
          <a:prstGeom prst="roundRect">
            <a:avLst>
              <a:gd name="adj" fmla="val 14643839"/>
            </a:avLst>
          </a:prstGeom>
          <a:solidFill>
            <a:srgbClr val="5A6ED8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15854" y="2411730"/>
            <a:ext cx="280868" cy="28086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44166" y="3072527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Python 3.x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4166" y="3522464"/>
            <a:ext cx="6051233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Utilized for robust data manipulation, scripting, and automation, showcasing proficiency in libraries like Pandas, NumPy, and SQLAlchemy.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419261" y="2024301"/>
            <a:ext cx="6482715" cy="2712601"/>
          </a:xfrm>
          <a:prstGeom prst="roundRect">
            <a:avLst>
              <a:gd name="adj" fmla="val 322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635002" y="2240042"/>
            <a:ext cx="624364" cy="624364"/>
          </a:xfrm>
          <a:prstGeom prst="roundRect">
            <a:avLst>
              <a:gd name="adj" fmla="val 14643839"/>
            </a:avLst>
          </a:prstGeom>
          <a:solidFill>
            <a:srgbClr val="5A6ED8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6690" y="2411730"/>
            <a:ext cx="280868" cy="28086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35002" y="3072527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PostgreSQL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7635002" y="3522464"/>
            <a:ext cx="6051233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Implemented for efficient, scalable relational data storage and complex querying, forming the core of the project's data foundation.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728424" y="4945023"/>
            <a:ext cx="6482715" cy="2712601"/>
          </a:xfrm>
          <a:prstGeom prst="roundRect">
            <a:avLst>
              <a:gd name="adj" fmla="val 322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944166" y="5160764"/>
            <a:ext cx="624364" cy="624364"/>
          </a:xfrm>
          <a:prstGeom prst="roundRect">
            <a:avLst>
              <a:gd name="adj" fmla="val 14643839"/>
            </a:avLst>
          </a:prstGeom>
          <a:solidFill>
            <a:srgbClr val="5A6ED8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854" y="5332452"/>
            <a:ext cx="280868" cy="280868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44166" y="5993249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Power BI</a:t>
            </a:r>
            <a:endParaRPr lang="en-US" sz="2000" dirty="0"/>
          </a:p>
        </p:txBody>
      </p:sp>
      <p:sp>
        <p:nvSpPr>
          <p:cNvPr id="19" name="Text 14"/>
          <p:cNvSpPr/>
          <p:nvPr/>
        </p:nvSpPr>
        <p:spPr>
          <a:xfrm>
            <a:off x="944166" y="6443186"/>
            <a:ext cx="6051233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Developed interactive dashboards and reports to visualize key insights, demonstrating strong capabilities in data storytelling and presentation.</a:t>
            </a: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7419261" y="4945023"/>
            <a:ext cx="6482715" cy="2712601"/>
          </a:xfrm>
          <a:prstGeom prst="roundRect">
            <a:avLst>
              <a:gd name="adj" fmla="val 322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7635002" y="5160764"/>
            <a:ext cx="624364" cy="624364"/>
          </a:xfrm>
          <a:prstGeom prst="roundRect">
            <a:avLst>
              <a:gd name="adj" fmla="val 14643839"/>
            </a:avLst>
          </a:prstGeom>
          <a:solidFill>
            <a:srgbClr val="5A6ED8"/>
          </a:solidFill>
          <a:ln/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6690" y="5332452"/>
            <a:ext cx="280868" cy="280868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635002" y="5993249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Jupyter Notebook</a:t>
            </a:r>
            <a:endParaRPr lang="en-US" sz="2000" dirty="0"/>
          </a:p>
        </p:txBody>
      </p:sp>
      <p:sp>
        <p:nvSpPr>
          <p:cNvPr id="24" name="Text 18"/>
          <p:cNvSpPr/>
          <p:nvPr/>
        </p:nvSpPr>
        <p:spPr>
          <a:xfrm>
            <a:off x="7635002" y="6443186"/>
            <a:ext cx="6051233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Served as the primary environment for iterative development, exploratory analysis, and documenting the project's methodology (as presented in this doc).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70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Dataset Composition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31600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demonstrates capability in comprehensive analysis of customer transaction records, emphasizing a robust methodology across various dimensions. The accompanying doc elaborates on the analytical techniques employed.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49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Customer Profile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83072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Demographics: Age, Gender, Location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63582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07802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Previous Purchases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52022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Purchase Frequency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249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Transaction Data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42721" y="483072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Item Purchased &amp; Category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27292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 Value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71511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Seasonal Patterns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615731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Review Ratings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1405" y="598289"/>
            <a:ext cx="1823680" cy="408980"/>
          </a:xfrm>
          <a:prstGeom prst="roundRect">
            <a:avLst>
              <a:gd name="adj" fmla="val 17874"/>
            </a:avLst>
          </a:prstGeom>
          <a:solidFill>
            <a:srgbClr val="0F163E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1897" y="715804"/>
            <a:ext cx="173950" cy="1739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52763" y="663535"/>
            <a:ext cx="1301829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CLEANING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61405" y="1094184"/>
            <a:ext cx="7706439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Python Transformation Process</a:t>
            </a:r>
            <a:endParaRPr lang="en-US" sz="4250" dirty="0"/>
          </a:p>
        </p:txBody>
      </p:sp>
      <p:sp>
        <p:nvSpPr>
          <p:cNvPr id="6" name="Text 3"/>
          <p:cNvSpPr/>
          <p:nvPr/>
        </p:nvSpPr>
        <p:spPr>
          <a:xfrm>
            <a:off x="761405" y="2100263"/>
            <a:ext cx="13107591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section of the doc highlights the methodology employed for data cleaning and transformation, demonstrating robust data processing capabilities.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61405" y="3040975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01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61405" y="3380184"/>
            <a:ext cx="6444972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9" name="Text 6"/>
          <p:cNvSpPr/>
          <p:nvPr/>
        </p:nvSpPr>
        <p:spPr>
          <a:xfrm>
            <a:off x="761405" y="3549848"/>
            <a:ext cx="3028950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Missing Value Treatment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61405" y="4020264"/>
            <a:ext cx="6444972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Implemented a comprehensive strategy for imputing missing values in critical fields, ensuring data integrity for subsequent analysis.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423904" y="3040975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02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423904" y="3380184"/>
            <a:ext cx="6445091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3" name="Text 10"/>
          <p:cNvSpPr/>
          <p:nvPr/>
        </p:nvSpPr>
        <p:spPr>
          <a:xfrm>
            <a:off x="7423904" y="3549848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Standardization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423904" y="4020264"/>
            <a:ext cx="6445091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Applied consistent formatting to column names, converting them to lowercase with underscores for optimal SQL compatibility and ease of use.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61405" y="5444966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61405" y="5784175"/>
            <a:ext cx="6444972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17" name="Text 14"/>
          <p:cNvSpPr/>
          <p:nvPr/>
        </p:nvSpPr>
        <p:spPr>
          <a:xfrm>
            <a:off x="761405" y="5953839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Feature Engineering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61405" y="6424255"/>
            <a:ext cx="6444972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Developed new analytical features from raw data, such as categorizing demographic information and transforming temporal metrics, to enhance model performance.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7423904" y="5444966"/>
            <a:ext cx="217527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04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7423904" y="5784175"/>
            <a:ext cx="6445091" cy="30480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21" name="Text 18"/>
          <p:cNvSpPr/>
          <p:nvPr/>
        </p:nvSpPr>
        <p:spPr>
          <a:xfrm>
            <a:off x="7423904" y="5953839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Redundancy Removal</a:t>
            </a:r>
            <a:endParaRPr lang="en-US" sz="2100" dirty="0"/>
          </a:p>
        </p:txBody>
      </p:sp>
      <p:sp>
        <p:nvSpPr>
          <p:cNvPr id="22" name="Text 19"/>
          <p:cNvSpPr/>
          <p:nvPr/>
        </p:nvSpPr>
        <p:spPr>
          <a:xfrm>
            <a:off x="7423904" y="6424255"/>
            <a:ext cx="6445091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Systematically identified and dropped non-essential or redundant columns, streamlining the dataset for efficient processing.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542" y="994172"/>
            <a:ext cx="7058382" cy="641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Feature Engineering Highlights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8542" y="1943576"/>
            <a:ext cx="7706916" cy="2543294"/>
          </a:xfrm>
          <a:prstGeom prst="roundRect">
            <a:avLst>
              <a:gd name="adj" fmla="val 3391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1402" y="1966436"/>
            <a:ext cx="821293" cy="2497574"/>
          </a:xfrm>
          <a:prstGeom prst="roundRect">
            <a:avLst>
              <a:gd name="adj" fmla="val 7160"/>
            </a:avLst>
          </a:prstGeom>
          <a:solidFill>
            <a:srgbClr val="182567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291" y="3061216"/>
            <a:ext cx="307896" cy="30789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7959" y="2171700"/>
            <a:ext cx="256651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Age Grouping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1767959" y="2615684"/>
            <a:ext cx="6429375" cy="1643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Demonstrated capability in customer segmentation by categorizing user data into distinct groups (e.g., Young Adult, Adult, Middle-aged, Senior) using quantile-based binning (pd.qcut). This process, documented in this project, enhances analytical precision without relying on specific demographic figures.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718542" y="4692134"/>
            <a:ext cx="7706916" cy="2543294"/>
          </a:xfrm>
          <a:prstGeom prst="roundRect">
            <a:avLst>
              <a:gd name="adj" fmla="val 3391"/>
            </a:avLst>
          </a:prstGeom>
          <a:solidFill>
            <a:srgbClr val="000018">
              <a:alpha val="95000"/>
            </a:srgbClr>
          </a:solidFill>
          <a:ln w="22860">
            <a:solidFill>
              <a:srgbClr val="313E80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41402" y="4714994"/>
            <a:ext cx="821293" cy="2497574"/>
          </a:xfrm>
          <a:prstGeom prst="roundRect">
            <a:avLst>
              <a:gd name="adj" fmla="val 7160"/>
            </a:avLst>
          </a:prstGeom>
          <a:solidFill>
            <a:srgbClr val="182567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291" y="5809774"/>
            <a:ext cx="307896" cy="30789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767959" y="4920258"/>
            <a:ext cx="256651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Frequency Mapping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1767959" y="5364242"/>
            <a:ext cx="6429375" cy="1643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Showcased proficiency in data transformation by converting various categorical frequency terms (e.g., Weekly, Fortnightly) into a standardized numeric purchase_frequency_days. This method, outlined in the project doc, enables robust quantitative analysis and models without presenting specific user statistics.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75561" y="531733"/>
            <a:ext cx="1476851" cy="362783"/>
          </a:xfrm>
          <a:prstGeom prst="roundRect">
            <a:avLst>
              <a:gd name="adj" fmla="val 17877"/>
            </a:avLst>
          </a:prstGeom>
          <a:solidFill>
            <a:srgbClr val="0F163E"/>
          </a:solidFill>
          <a:ln/>
        </p:spPr>
      </p:sp>
      <p:sp>
        <p:nvSpPr>
          <p:cNvPr id="4" name="Text 1"/>
          <p:cNvSpPr/>
          <p:nvPr/>
        </p:nvSpPr>
        <p:spPr>
          <a:xfrm>
            <a:off x="791289" y="589598"/>
            <a:ext cx="1245394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 LAYER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75561" y="971669"/>
            <a:ext cx="5036225" cy="603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PostgreSQL Integration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675561" y="1864281"/>
            <a:ext cx="7792879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section of the doc highlights the integration of PostgreSQL, demonstrating robust database management and analytical capabilities developed within this portfolio project.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5561" y="2698790"/>
            <a:ext cx="22860" cy="3257788"/>
          </a:xfrm>
          <a:prstGeom prst="roundRect">
            <a:avLst>
              <a:gd name="adj" fmla="val 354628"/>
            </a:avLst>
          </a:prstGeom>
          <a:solidFill>
            <a:srgbClr val="313E80"/>
          </a:solidFill>
          <a:ln/>
        </p:spPr>
      </p:sp>
      <p:sp>
        <p:nvSpPr>
          <p:cNvPr id="8" name="Shape 5"/>
          <p:cNvSpPr/>
          <p:nvPr/>
        </p:nvSpPr>
        <p:spPr>
          <a:xfrm>
            <a:off x="698421" y="2698790"/>
            <a:ext cx="7792879" cy="1435894"/>
          </a:xfrm>
          <a:prstGeom prst="rect">
            <a:avLst/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91421" y="2899410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Automated Workflow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91421" y="3316605"/>
            <a:ext cx="7399258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SQLAlchemy engine to automate table creation and data insertion from Python, showcasing efficient data pipeline development.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98421" y="4520684"/>
            <a:ext cx="7792879" cy="1435894"/>
          </a:xfrm>
          <a:prstGeom prst="rect">
            <a:avLst/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91421" y="4721304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SQL Analysis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91421" y="5138499"/>
            <a:ext cx="7399258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Executed queries to identify various business patterns and trends, demonstrating analytical proficiency and insight generation.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75561" y="6173629"/>
            <a:ext cx="7792879" cy="1524238"/>
          </a:xfrm>
          <a:prstGeom prst="roundRect">
            <a:avLst>
              <a:gd name="adj" fmla="val 5319"/>
            </a:avLst>
          </a:prstGeom>
          <a:solidFill>
            <a:srgbClr val="0D0D25"/>
          </a:solidFill>
          <a:ln/>
        </p:spPr>
      </p:sp>
      <p:sp>
        <p:nvSpPr>
          <p:cNvPr id="15" name="Shape 12"/>
          <p:cNvSpPr/>
          <p:nvPr/>
        </p:nvSpPr>
        <p:spPr>
          <a:xfrm>
            <a:off x="665917" y="6173629"/>
            <a:ext cx="7812167" cy="1524238"/>
          </a:xfrm>
          <a:prstGeom prst="roundRect">
            <a:avLst>
              <a:gd name="adj" fmla="val 1899"/>
            </a:avLst>
          </a:prstGeom>
          <a:solidFill>
            <a:srgbClr val="0D0D25"/>
          </a:solidFill>
          <a:ln/>
        </p:spPr>
      </p:sp>
      <p:sp>
        <p:nvSpPr>
          <p:cNvPr id="16" name="Text 13"/>
          <p:cNvSpPr/>
          <p:nvPr/>
        </p:nvSpPr>
        <p:spPr>
          <a:xfrm>
            <a:off x="858917" y="6318290"/>
            <a:ext cx="7426166" cy="1234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category, SUM(purchase_amount) as total_sales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customer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GROUP BY category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highlight>
                  <a:srgbClr val="0D0D2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 BY total_sales DESC;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447" y="896064"/>
            <a:ext cx="5146477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Power BI Dashboard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0447" y="1951077"/>
            <a:ext cx="13189506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demonstrates dynamic visualization capabilities, effectively connecting PostgreSQL data to interactive business intelligence reports. The accompanying doc details the full implementation process and showcases a robust approach to data analysis, emphasizing capabilities rather than specific results.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20447" y="3170634"/>
            <a:ext cx="514588" cy="5145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0447" y="3942517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Sales Overview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0447" y="4387572"/>
            <a:ext cx="6466046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Developed visualizations to track overall sales performance and key purchase metrics, showcasing comprehensive data integration.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43788" y="3170634"/>
            <a:ext cx="514588" cy="5145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3788" y="3942517"/>
            <a:ext cx="2603421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Category Performance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443788" y="4387572"/>
            <a:ext cx="6466165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Analyzed and presented performance trends across various product categories, illustrating data interpretation skills.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447" y="5457944"/>
            <a:ext cx="514588" cy="5145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20447" y="6229826"/>
            <a:ext cx="2797254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Customer Segmentation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720447" y="6674882"/>
            <a:ext cx="6466046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Demonstrated customer segmentation methods, breaking down purchasing behavior across different demographic groups.</a:t>
            </a:r>
            <a:endParaRPr lang="en-US" sz="1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3788" y="5457944"/>
            <a:ext cx="514588" cy="51458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3788" y="6229826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Regional Insights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443788" y="6674882"/>
            <a:ext cx="6466165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Visualized geographic sales data to identify regional patterns and market distribution, highlighting spatial analysis capabilities.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9098" y="499110"/>
            <a:ext cx="7878604" cy="1129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Scalable Business Intelligence Solution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390203" y="2103477"/>
            <a:ext cx="7607498" cy="867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comprehensive project doc outlines a robust end-to-end data engineering process, moving from raw CSV data through relational database storage to interactive business intelligence visualization, showcasing a full spectrum of capabilities.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19098" y="1900118"/>
            <a:ext cx="22860" cy="1273969"/>
          </a:xfrm>
          <a:prstGeom prst="rect">
            <a:avLst/>
          </a:prstGeom>
          <a:solidFill>
            <a:srgbClr val="5A6ED8"/>
          </a:solidFill>
          <a:ln/>
        </p:spPr>
      </p:sp>
      <p:sp>
        <p:nvSpPr>
          <p:cNvPr id="6" name="Shape 3"/>
          <p:cNvSpPr/>
          <p:nvPr/>
        </p:nvSpPr>
        <p:spPr>
          <a:xfrm>
            <a:off x="6299835" y="3648551"/>
            <a:ext cx="180737" cy="1059299"/>
          </a:xfrm>
          <a:prstGeom prst="roundRect">
            <a:avLst>
              <a:gd name="adj" fmla="val 4201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119098" y="3529965"/>
            <a:ext cx="542330" cy="542330"/>
          </a:xfrm>
          <a:prstGeom prst="roundRect">
            <a:avLst>
              <a:gd name="adj" fmla="val 843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4710" y="3665577"/>
            <a:ext cx="271105" cy="27110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842165" y="3558183"/>
            <a:ext cx="225968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Prepare Data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842165" y="3949065"/>
            <a:ext cx="7155537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Execute the Python notebook to clean and prepare data for PostgreSQL integration, demonstrating data transformation skills.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6570940" y="5159812"/>
            <a:ext cx="180737" cy="1059299"/>
          </a:xfrm>
          <a:prstGeom prst="roundRect">
            <a:avLst>
              <a:gd name="adj" fmla="val 4201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6390203" y="5041225"/>
            <a:ext cx="542330" cy="542330"/>
          </a:xfrm>
          <a:prstGeom prst="roundRect">
            <a:avLst>
              <a:gd name="adj" fmla="val 843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5816" y="5176838"/>
            <a:ext cx="271105" cy="27110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113270" y="5069443"/>
            <a:ext cx="2402681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Access Data Repository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113270" y="5460325"/>
            <a:ext cx="6884432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the PostgreSQL database for efficient data retrieval and complex analytical queries, highlighting database interaction proficiency.</a:t>
            </a:r>
            <a:endParaRPr lang="en-US" sz="1400" dirty="0"/>
          </a:p>
        </p:txBody>
      </p:sp>
      <p:sp>
        <p:nvSpPr>
          <p:cNvPr id="16" name="Shape 11"/>
          <p:cNvSpPr/>
          <p:nvPr/>
        </p:nvSpPr>
        <p:spPr>
          <a:xfrm>
            <a:off x="6842165" y="6671072"/>
            <a:ext cx="180737" cy="1059299"/>
          </a:xfrm>
          <a:prstGeom prst="roundRect">
            <a:avLst>
              <a:gd name="adj" fmla="val 42010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6661428" y="6552486"/>
            <a:ext cx="542330" cy="542330"/>
          </a:xfrm>
          <a:prstGeom prst="roundRect">
            <a:avLst>
              <a:gd name="adj" fmla="val 843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7040" y="6688098"/>
            <a:ext cx="271105" cy="27110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384494" y="6580703"/>
            <a:ext cx="3221712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Develop Dynamic Visualizations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7384494" y="6971586"/>
            <a:ext cx="6613207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Power BI to create interactive dashboards, refreshing data sources to present actionable insights derived from the processed data.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2025-12-31T13:17:07Z</dcterms:created>
  <dcterms:modified xsi:type="dcterms:W3CDTF">2025-12-31T13:17:07Z</dcterms:modified>
</cp:coreProperties>
</file>